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65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2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354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Introduction to Web Scraping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5715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2900" y="850106"/>
            <a:ext cx="6040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Definition: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946993" y="850106"/>
            <a:ext cx="34093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scraping is the automated process of extracting data from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342900" y="1021556"/>
            <a:ext cx="33774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websites, also known as web harvesting or web data extraction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57313"/>
            <a:ext cx="5715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42900" y="1307306"/>
            <a:ext cx="8437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Common Uses: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14350" y="1528763"/>
            <a:ext cx="3760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intelligence (e.g., monitoring competitors' product prices)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514350" y="1728788"/>
            <a:ext cx="3760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 research and analysis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14350" y="1928813"/>
            <a:ext cx="3760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aggregation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514350" y="2128838"/>
            <a:ext cx="376082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Academic research and data collection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00313"/>
            <a:ext cx="5715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42900" y="2450306"/>
            <a:ext cx="9760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Industry Growth: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1318915" y="2450306"/>
            <a:ext cx="25746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web scraping industry is expected to reach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3893539" y="2450306"/>
            <a:ext cx="518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 billion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342900" y="2621756"/>
            <a:ext cx="4263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 2025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957513"/>
            <a:ext cx="57150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342900" y="2907506"/>
            <a:ext cx="143081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&amp; Ethical Concerns: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1773715" y="2907506"/>
            <a:ext cx="26185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Despite its utility, web scraping raises significant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342900" y="3078956"/>
            <a:ext cx="33830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and ethical questions that vary by jurisdiction and context</a:t>
            </a:r>
            <a:endParaRPr lang="en-US" sz="837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13" y="1807369"/>
            <a:ext cx="3571875" cy="2143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Training Data Collection Overview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00013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5763" y="850106"/>
            <a:ext cx="13720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 of Data Collection: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757837" y="850106"/>
            <a:ext cx="24446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Modern LLMs like ChatGPT, Claude, and Bard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385763" y="1021556"/>
            <a:ext cx="4189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require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804676" y="1021556"/>
            <a:ext cx="10087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trillions of tokens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1813396" y="1021556"/>
            <a:ext cx="24841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(word fragments) from hundreds of billions of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385763" y="1193006"/>
            <a:ext cx="21992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webpages, books, and other text sources</a:t>
            </a:r>
            <a:endParaRPr lang="en-US" sz="83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8763"/>
            <a:ext cx="128588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4338" y="1478756"/>
            <a:ext cx="13351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 Scraping Methods: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1749493" y="1478756"/>
            <a:ext cx="26235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companies deploy sophisticated web crawlers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414338" y="1650206"/>
            <a:ext cx="3673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systematically extract text from publicly accessible websites, often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14338" y="1821656"/>
            <a:ext cx="14463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explicit permission</a:t>
            </a:r>
            <a:endParaRPr lang="en-US" sz="837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157413"/>
            <a:ext cx="100013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5763" y="2107406"/>
            <a:ext cx="964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Sources: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1350113" y="2107406"/>
            <a:ext cx="17069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Training data typically includes: 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557213" y="2328863"/>
            <a:ext cx="27284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 websites (news, blogs, forums, social media)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557213" y="2528888"/>
            <a:ext cx="27284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Books and academic papers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557213" y="2728913"/>
            <a:ext cx="27284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Code repositories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57213" y="2928938"/>
            <a:ext cx="27284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Wikipedia and other encyclopedic sources</a:t>
            </a:r>
            <a:endParaRPr lang="en-US" sz="837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300413"/>
            <a:ext cx="114300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00050" y="3250406"/>
            <a:ext cx="7972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Concerns: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1197304" y="3250406"/>
            <a:ext cx="27393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Lack of transparency about data sources, potential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400050" y="3421856"/>
            <a:ext cx="39787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copyright violations, privacy implications, and limited opt-out mechanisms</a:t>
            </a:r>
            <a:endParaRPr lang="en-US" sz="837" dirty="0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681432"/>
            <a:ext cx="3571875" cy="23949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The New York Times vs. OpenAI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8686800" cy="28575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842963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342900" y="907256"/>
            <a:ext cx="304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Filed: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47877" y="907256"/>
            <a:ext cx="11905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December 27, 2023 | 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1838427" y="907256"/>
            <a:ext cx="395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Status: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2234152" y="907256"/>
            <a:ext cx="621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Ongoing |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856077" y="907256"/>
            <a:ext cx="3898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Venue: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3245969" y="907256"/>
            <a:ext cx="13223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Federal Court, New York </a:t>
            </a:r>
            <a:endParaRPr lang="en-US" sz="837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00163"/>
            <a:ext cx="114300" cy="1143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00050" y="1250156"/>
            <a:ext cx="718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Lawsuit: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119001" y="1250156"/>
            <a:ext cx="28885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NYT sued OpenAI and Microsoft for alleged copyright 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400050" y="1421606"/>
            <a:ext cx="34618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infringement, claiming they used millions of NYT articles without 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400050" y="1593056"/>
            <a:ext cx="1511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permission to train ChatGPT</a:t>
            </a:r>
            <a:endParaRPr lang="en-US" sz="837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928813"/>
            <a:ext cx="142875" cy="11430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28625" y="1878806"/>
            <a:ext cx="1009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Arguments: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600075" y="2107406"/>
            <a:ext cx="8410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NYT's Position: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586149" y="2163110"/>
            <a:ext cx="3816158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OpenAI's use doesn't meet "transformative" criteria for fair use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600075" y="2478881"/>
            <a:ext cx="10387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OpenAI's Defense: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1638849" y="2478881"/>
            <a:ext cx="281234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Mass scraping is protected under "fair use" doctrine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600075" y="2700338"/>
            <a:ext cx="3857625" cy="514350"/>
          </a:xfrm>
          <a:prstGeom prst="rect">
            <a:avLst/>
          </a:prstGeom>
          <a:noFill/>
          <a:ln/>
        </p:spPr>
        <p:txBody>
          <a:bodyPr wrap="square" lIns="136017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"There is nothing 'transformative' about using The Times's content without payment to create products that substitute for The Times and steal audiences away from it." - NYT Legal Team</a:t>
            </a:r>
            <a:endParaRPr lang="en-US" sz="837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443288"/>
            <a:ext cx="114300" cy="1143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400050" y="3393281"/>
            <a:ext cx="5692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Issue: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969290" y="3393281"/>
            <a:ext cx="29212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ChatGPT can reproduce NYT content almost verbatim, 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400050" y="3564731"/>
            <a:ext cx="30790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potentially undermining the newspaper's business model</a:t>
            </a:r>
            <a:endParaRPr lang="en-US" sz="837" dirty="0"/>
          </a:p>
        </p:txBody>
      </p:sp>
      <p:pic>
        <p:nvPicPr>
          <p:cNvPr id="2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900488"/>
            <a:ext cx="114300" cy="114300"/>
          </a:xfrm>
          <a:prstGeom prst="rect">
            <a:avLst/>
          </a:prstGeom>
        </p:spPr>
      </p:pic>
      <p:sp>
        <p:nvSpPr>
          <p:cNvPr id="29" name="Text 22"/>
          <p:cNvSpPr/>
          <p:nvPr/>
        </p:nvSpPr>
        <p:spPr>
          <a:xfrm>
            <a:off x="400050" y="3850481"/>
            <a:ext cx="7210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Significance:</a:t>
            </a:r>
            <a:endParaRPr lang="en-US" sz="837" dirty="0"/>
          </a:p>
        </p:txBody>
      </p:sp>
      <p:sp>
        <p:nvSpPr>
          <p:cNvPr id="30" name="Text 23"/>
          <p:cNvSpPr/>
          <p:nvPr/>
        </p:nvSpPr>
        <p:spPr>
          <a:xfrm>
            <a:off x="1121066" y="3850481"/>
            <a:ext cx="32466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Could set precedent for whether using copyrighted material 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400050" y="4021931"/>
            <a:ext cx="17994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AI training constitutes fair use</a:t>
            </a:r>
            <a:endParaRPr lang="en-US" sz="837" dirty="0"/>
          </a:p>
        </p:txBody>
      </p:sp>
      <p:pic>
        <p:nvPicPr>
          <p:cNvPr id="3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890164"/>
            <a:ext cx="3571875" cy="23775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Reddit vs. Anthropic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8686800" cy="28575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842963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342900" y="907256"/>
            <a:ext cx="3049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Filed: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647877" y="907256"/>
            <a:ext cx="8060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June 4, 2025 | </a:t>
            </a:r>
            <a:endParaRPr lang="en-US" sz="837" dirty="0"/>
          </a:p>
        </p:txBody>
      </p:sp>
      <p:sp>
        <p:nvSpPr>
          <p:cNvPr id="8" name="Text 5"/>
          <p:cNvSpPr/>
          <p:nvPr/>
        </p:nvSpPr>
        <p:spPr>
          <a:xfrm>
            <a:off x="1453921" y="907256"/>
            <a:ext cx="395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Status:</a:t>
            </a:r>
            <a:endParaRPr lang="en-US" sz="837" dirty="0"/>
          </a:p>
        </p:txBody>
      </p:sp>
      <p:sp>
        <p:nvSpPr>
          <p:cNvPr id="9" name="Text 6"/>
          <p:cNvSpPr/>
          <p:nvPr/>
        </p:nvSpPr>
        <p:spPr>
          <a:xfrm>
            <a:off x="1849645" y="907256"/>
            <a:ext cx="6219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Ongoing | </a:t>
            </a:r>
            <a:endParaRPr lang="en-US" sz="837" dirty="0"/>
          </a:p>
        </p:txBody>
      </p:sp>
      <p:sp>
        <p:nvSpPr>
          <p:cNvPr id="10" name="Text 7"/>
          <p:cNvSpPr/>
          <p:nvPr/>
        </p:nvSpPr>
        <p:spPr>
          <a:xfrm>
            <a:off x="2471570" y="907256"/>
            <a:ext cx="3898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Venue:</a:t>
            </a:r>
            <a:endParaRPr lang="en-US" sz="837" dirty="0"/>
          </a:p>
        </p:txBody>
      </p:sp>
      <p:sp>
        <p:nvSpPr>
          <p:cNvPr id="11" name="Text 8"/>
          <p:cNvSpPr/>
          <p:nvPr/>
        </p:nvSpPr>
        <p:spPr>
          <a:xfrm>
            <a:off x="2861463" y="907256"/>
            <a:ext cx="21558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California Superior Court, San Francisco </a:t>
            </a:r>
            <a:endParaRPr lang="en-US" sz="837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00163"/>
            <a:ext cx="114300" cy="11430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00050" y="1250156"/>
            <a:ext cx="7189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Lawsuit: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119001" y="1250156"/>
            <a:ext cx="30809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Reddit sued Anthropic (creator of Claude AI) for allegedly 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400050" y="1421606"/>
            <a:ext cx="374000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"scraping" comments from millions of Reddit users to train its chatbot 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400050" y="1593056"/>
            <a:ext cx="10391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without permission</a:t>
            </a:r>
            <a:endParaRPr lang="en-US" sz="837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928813"/>
            <a:ext cx="142875" cy="11430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428625" y="1878806"/>
            <a:ext cx="1009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Arguments: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600075" y="2107406"/>
            <a:ext cx="9850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Reddit's Position:</a:t>
            </a:r>
            <a:endParaRPr lang="en-US" sz="837" dirty="0"/>
          </a:p>
        </p:txBody>
      </p:sp>
      <p:sp>
        <p:nvSpPr>
          <p:cNvPr id="20" name="Text 15"/>
          <p:cNvSpPr/>
          <p:nvPr/>
        </p:nvSpPr>
        <p:spPr>
          <a:xfrm>
            <a:off x="1585131" y="2107406"/>
            <a:ext cx="268925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Breach of terms of service and unfair competition</a:t>
            </a:r>
            <a:endParaRPr lang="en-US" sz="837" dirty="0"/>
          </a:p>
        </p:txBody>
      </p:sp>
      <p:sp>
        <p:nvSpPr>
          <p:cNvPr id="21" name="Text 16"/>
          <p:cNvSpPr/>
          <p:nvPr/>
        </p:nvSpPr>
        <p:spPr>
          <a:xfrm>
            <a:off x="600075" y="2307431"/>
            <a:ext cx="12557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Anthropic's Response: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600075" y="2432753"/>
            <a:ext cx="3524352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"We disagree with Reddit's claims and will defend ourselves vigorously"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484035" y="2751397"/>
            <a:ext cx="3857625" cy="514350"/>
          </a:xfrm>
          <a:prstGeom prst="rect">
            <a:avLst/>
          </a:prstGeom>
          <a:noFill/>
          <a:ln/>
        </p:spPr>
        <p:txBody>
          <a:bodyPr wrap="square" lIns="136017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"AI companies should not be allowed to scrape information and content from people without clear limitations on how they can use that data." - Ben Lee, Reddit Chief Legal Officer</a:t>
            </a:r>
            <a:endParaRPr lang="en-US" sz="837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443288"/>
            <a:ext cx="85725" cy="114300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371475" y="3393281"/>
            <a:ext cx="9955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Distinction: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1367051" y="3393281"/>
            <a:ext cx="259770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Unlike other AI lawsuits, this case doesn't allege 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371475" y="3564731"/>
            <a:ext cx="4079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copyright infringement but focuses on terms of service violations and unfair 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371475" y="3736181"/>
            <a:ext cx="6469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competition</a:t>
            </a:r>
            <a:endParaRPr lang="en-US" sz="837" dirty="0"/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071938"/>
            <a:ext cx="142875" cy="11430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428625" y="4021931"/>
            <a:ext cx="4817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Context:</a:t>
            </a:r>
            <a:endParaRPr lang="en-US" sz="837" dirty="0"/>
          </a:p>
        </p:txBody>
      </p:sp>
      <p:sp>
        <p:nvSpPr>
          <p:cNvPr id="31" name="Text 24"/>
          <p:cNvSpPr/>
          <p:nvPr/>
        </p:nvSpPr>
        <p:spPr>
          <a:xfrm>
            <a:off x="910410" y="4021931"/>
            <a:ext cx="31842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Reddit has licensing agreements with Google, OpenAI, and 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428625" y="4193381"/>
            <a:ext cx="37213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others that pay to train AI systems on Reddit data, which include user 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428625" y="4364831"/>
            <a:ext cx="18844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protections and privacy safeguards</a:t>
            </a:r>
            <a:endParaRPr lang="en-US" sz="837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2360005"/>
            <a:ext cx="3571875" cy="14379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Fair Use Doctrine and AI Training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4287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625" y="850106"/>
            <a:ext cx="10144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Fair Use Doctrine: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443038" y="850106"/>
            <a:ext cx="29375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Legal principle that permits limited use of copyrighted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28625" y="1021556"/>
            <a:ext cx="37448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material without permission for purposes such as criticism, comment,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28625" y="1193006"/>
            <a:ext cx="26863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news reporting, teaching, scholarship, or research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8763"/>
            <a:ext cx="128588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14338" y="1478756"/>
            <a:ext cx="13758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Four Factors of Fair Use:</a:t>
            </a:r>
            <a:endParaRPr lang="en-US" sz="837" dirty="0"/>
          </a:p>
        </p:txBody>
      </p:sp>
      <p:sp>
        <p:nvSpPr>
          <p:cNvPr id="11" name="Shape 6"/>
          <p:cNvSpPr/>
          <p:nvPr/>
        </p:nvSpPr>
        <p:spPr>
          <a:xfrm>
            <a:off x="585788" y="1700213"/>
            <a:ext cx="3871913" cy="45720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2" name="Shape 7"/>
          <p:cNvSpPr/>
          <p:nvPr/>
        </p:nvSpPr>
        <p:spPr>
          <a:xfrm>
            <a:off x="585788" y="1700213"/>
            <a:ext cx="21431" cy="4572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3" name="Text 8"/>
          <p:cNvSpPr/>
          <p:nvPr/>
        </p:nvSpPr>
        <p:spPr>
          <a:xfrm>
            <a:off x="700088" y="1764506"/>
            <a:ext cx="18509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Purpose and Character of Use: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2551072" y="1764506"/>
            <a:ext cx="15933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it transformative or merely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700088" y="1935956"/>
            <a:ext cx="732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reproductive? </a:t>
            </a:r>
            <a:endParaRPr lang="en-US" sz="837" dirty="0"/>
          </a:p>
        </p:txBody>
      </p:sp>
      <p:sp>
        <p:nvSpPr>
          <p:cNvPr id="16" name="Shape 11"/>
          <p:cNvSpPr/>
          <p:nvPr/>
        </p:nvSpPr>
        <p:spPr>
          <a:xfrm>
            <a:off x="585788" y="2214563"/>
            <a:ext cx="3871913" cy="28575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585788" y="2214563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18" name="Text 13"/>
          <p:cNvSpPr/>
          <p:nvPr/>
        </p:nvSpPr>
        <p:spPr>
          <a:xfrm>
            <a:off x="700088" y="2278856"/>
            <a:ext cx="17723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Nature of Copyrighted Work: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2472435" y="2278856"/>
            <a:ext cx="12642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Is it creative or factual? </a:t>
            </a:r>
            <a:endParaRPr lang="en-US" sz="837" dirty="0"/>
          </a:p>
        </p:txBody>
      </p:sp>
      <p:sp>
        <p:nvSpPr>
          <p:cNvPr id="20" name="Shape 15"/>
          <p:cNvSpPr/>
          <p:nvPr/>
        </p:nvSpPr>
        <p:spPr>
          <a:xfrm>
            <a:off x="585788" y="2557463"/>
            <a:ext cx="3871913" cy="28575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1" name="Shape 16"/>
          <p:cNvSpPr/>
          <p:nvPr/>
        </p:nvSpPr>
        <p:spPr>
          <a:xfrm>
            <a:off x="585788" y="2557463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2" name="Text 17"/>
          <p:cNvSpPr/>
          <p:nvPr/>
        </p:nvSpPr>
        <p:spPr>
          <a:xfrm>
            <a:off x="700088" y="2621756"/>
            <a:ext cx="93477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Amount Used: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1634858" y="2621756"/>
            <a:ext cx="22625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How much of the original work was used? </a:t>
            </a:r>
            <a:endParaRPr lang="en-US" sz="837" dirty="0"/>
          </a:p>
        </p:txBody>
      </p:sp>
      <p:sp>
        <p:nvSpPr>
          <p:cNvPr id="24" name="Shape 19"/>
          <p:cNvSpPr/>
          <p:nvPr/>
        </p:nvSpPr>
        <p:spPr>
          <a:xfrm>
            <a:off x="585788" y="2900363"/>
            <a:ext cx="3871913" cy="45720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25" name="Shape 20"/>
          <p:cNvSpPr/>
          <p:nvPr/>
        </p:nvSpPr>
        <p:spPr>
          <a:xfrm>
            <a:off x="585788" y="2900363"/>
            <a:ext cx="21431" cy="45720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26" name="Text 21"/>
          <p:cNvSpPr/>
          <p:nvPr/>
        </p:nvSpPr>
        <p:spPr>
          <a:xfrm>
            <a:off x="700088" y="2964656"/>
            <a:ext cx="14589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4. Effect on Market Value:</a:t>
            </a:r>
            <a:endParaRPr lang="en-US" sz="837" dirty="0"/>
          </a:p>
        </p:txBody>
      </p:sp>
      <p:sp>
        <p:nvSpPr>
          <p:cNvPr id="27" name="Text 22"/>
          <p:cNvSpPr/>
          <p:nvPr/>
        </p:nvSpPr>
        <p:spPr>
          <a:xfrm>
            <a:off x="2159031" y="2964656"/>
            <a:ext cx="17402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Does it harm the original work's </a:t>
            </a:r>
            <a:endParaRPr lang="en-US" sz="837" dirty="0"/>
          </a:p>
        </p:txBody>
      </p:sp>
      <p:sp>
        <p:nvSpPr>
          <p:cNvPr id="28" name="Text 23"/>
          <p:cNvSpPr/>
          <p:nvPr/>
        </p:nvSpPr>
        <p:spPr>
          <a:xfrm>
            <a:off x="700088" y="3136106"/>
            <a:ext cx="4345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market? </a:t>
            </a:r>
            <a:endParaRPr lang="en-US" sz="837" dirty="0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586163"/>
            <a:ext cx="114300" cy="114300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400050" y="3536156"/>
            <a:ext cx="15755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Conflicting Court Decisions:</a:t>
            </a:r>
            <a:endParaRPr lang="en-US" sz="837" dirty="0"/>
          </a:p>
        </p:txBody>
      </p:sp>
      <p:sp>
        <p:nvSpPr>
          <p:cNvPr id="31" name="Text 25"/>
          <p:cNvSpPr/>
          <p:nvPr/>
        </p:nvSpPr>
        <p:spPr>
          <a:xfrm>
            <a:off x="1975582" y="3536156"/>
            <a:ext cx="2422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February 2025, one court ruled AI training </a:t>
            </a:r>
            <a:endParaRPr lang="en-US" sz="837" dirty="0"/>
          </a:p>
        </p:txBody>
      </p:sp>
      <p:sp>
        <p:nvSpPr>
          <p:cNvPr id="32" name="Text 26"/>
          <p:cNvSpPr/>
          <p:nvPr/>
        </p:nvSpPr>
        <p:spPr>
          <a:xfrm>
            <a:off x="400050" y="3707606"/>
            <a:ext cx="1139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 </a:t>
            </a:r>
            <a:endParaRPr lang="en-US" sz="837" dirty="0"/>
          </a:p>
        </p:txBody>
      </p:sp>
      <p:sp>
        <p:nvSpPr>
          <p:cNvPr id="33" name="Text 27"/>
          <p:cNvSpPr/>
          <p:nvPr/>
        </p:nvSpPr>
        <p:spPr>
          <a:xfrm>
            <a:off x="514015" y="3707606"/>
            <a:ext cx="65437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 fair use</a:t>
            </a:r>
            <a:endParaRPr lang="en-US" sz="837" dirty="0"/>
          </a:p>
        </p:txBody>
      </p:sp>
      <p:sp>
        <p:nvSpPr>
          <p:cNvPr id="34" name="Text 28"/>
          <p:cNvSpPr/>
          <p:nvPr/>
        </p:nvSpPr>
        <p:spPr>
          <a:xfrm>
            <a:off x="1168394" y="3707606"/>
            <a:ext cx="22192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while other California decisions found it </a:t>
            </a:r>
            <a:endParaRPr lang="en-US" sz="837" dirty="0"/>
          </a:p>
        </p:txBody>
      </p:sp>
      <p:sp>
        <p:nvSpPr>
          <p:cNvPr id="35" name="Text 29"/>
          <p:cNvSpPr/>
          <p:nvPr/>
        </p:nvSpPr>
        <p:spPr>
          <a:xfrm>
            <a:off x="3387644" y="3707606"/>
            <a:ext cx="8314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 be fair use</a:t>
            </a:r>
            <a:endParaRPr lang="en-US" sz="837" dirty="0"/>
          </a:p>
        </p:txBody>
      </p:sp>
      <p:sp>
        <p:nvSpPr>
          <p:cNvPr id="36" name="Text 30"/>
          <p:cNvSpPr/>
          <p:nvPr/>
        </p:nvSpPr>
        <p:spPr>
          <a:xfrm>
            <a:off x="400050" y="3879056"/>
            <a:ext cx="12466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with significant caveats</a:t>
            </a:r>
            <a:endParaRPr lang="en-US" sz="837" dirty="0"/>
          </a:p>
        </p:txBody>
      </p:sp>
      <p:pic>
        <p:nvPicPr>
          <p:cNvPr id="3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214813"/>
            <a:ext cx="114300" cy="114300"/>
          </a:xfrm>
          <a:prstGeom prst="rect">
            <a:avLst/>
          </a:prstGeom>
        </p:spPr>
      </p:pic>
      <p:sp>
        <p:nvSpPr>
          <p:cNvPr id="38" name="Text 31"/>
          <p:cNvSpPr/>
          <p:nvPr/>
        </p:nvSpPr>
        <p:spPr>
          <a:xfrm>
            <a:off x="400050" y="4164806"/>
            <a:ext cx="14596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Copyright Office Position:</a:t>
            </a:r>
            <a:endParaRPr lang="en-US" sz="837" dirty="0"/>
          </a:p>
        </p:txBody>
      </p:sp>
      <p:sp>
        <p:nvSpPr>
          <p:cNvPr id="39" name="Text 32"/>
          <p:cNvSpPr/>
          <p:nvPr/>
        </p:nvSpPr>
        <p:spPr>
          <a:xfrm>
            <a:off x="1859663" y="4164806"/>
            <a:ext cx="2350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copyrighted works to train AI models </a:t>
            </a:r>
            <a:endParaRPr lang="en-US" sz="837" dirty="0"/>
          </a:p>
        </p:txBody>
      </p:sp>
      <p:sp>
        <p:nvSpPr>
          <p:cNvPr id="40" name="Text 33"/>
          <p:cNvSpPr/>
          <p:nvPr/>
        </p:nvSpPr>
        <p:spPr>
          <a:xfrm>
            <a:off x="400050" y="4336256"/>
            <a:ext cx="37560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may constitute prima facie infringement, but fair use analysis must be </a:t>
            </a:r>
            <a:endParaRPr lang="en-US" sz="837" dirty="0"/>
          </a:p>
        </p:txBody>
      </p:sp>
      <p:sp>
        <p:nvSpPr>
          <p:cNvPr id="41" name="Text 34"/>
          <p:cNvSpPr/>
          <p:nvPr/>
        </p:nvSpPr>
        <p:spPr>
          <a:xfrm>
            <a:off x="400050" y="4507706"/>
            <a:ext cx="6725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case-specific</a:t>
            </a:r>
            <a:endParaRPr lang="en-US" sz="837" dirty="0"/>
          </a:p>
        </p:txBody>
      </p:sp>
      <p:pic>
        <p:nvPicPr>
          <p:cNvPr id="4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936849"/>
            <a:ext cx="3571875" cy="18841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Training Data: Best Practices &amp; Future Outlook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0050" y="850106"/>
            <a:ext cx="18406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 for AI Companies: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514350" y="1021556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87071" y="1021556"/>
            <a:ext cx="8010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Transparency: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1388092" y="1021556"/>
            <a:ext cx="2828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Clearly document and disclose training data sources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14350" y="1250156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587071" y="1250156"/>
            <a:ext cx="5725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Licensing: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1159604" y="1250156"/>
            <a:ext cx="312416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Negotiate fair licensing agreements with content creators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514350" y="1478756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87071" y="1478756"/>
            <a:ext cx="12215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Opt-out Mechanisms: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1808597" y="1478756"/>
            <a:ext cx="24795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Provide effective ways for websites to exclude 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514350" y="1650206"/>
            <a:ext cx="412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</a:t>
            </a:r>
            <a:endParaRPr lang="en-US" sz="837" dirty="0"/>
          </a:p>
        </p:txBody>
      </p:sp>
      <p:sp>
        <p:nvSpPr>
          <p:cNvPr id="16" name="Text 12"/>
          <p:cNvSpPr/>
          <p:nvPr/>
        </p:nvSpPr>
        <p:spPr>
          <a:xfrm>
            <a:off x="514350" y="1878806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17" name="Text 13"/>
          <p:cNvSpPr/>
          <p:nvPr/>
        </p:nvSpPr>
        <p:spPr>
          <a:xfrm>
            <a:off x="587071" y="1878806"/>
            <a:ext cx="67519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Attribution:</a:t>
            </a:r>
            <a:endParaRPr lang="en-US" sz="837" dirty="0"/>
          </a:p>
        </p:txBody>
      </p:sp>
      <p:sp>
        <p:nvSpPr>
          <p:cNvPr id="18" name="Text 14"/>
          <p:cNvSpPr/>
          <p:nvPr/>
        </p:nvSpPr>
        <p:spPr>
          <a:xfrm>
            <a:off x="1262267" y="1878806"/>
            <a:ext cx="2780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Acknowledge sources when AI generates derivative </a:t>
            </a:r>
            <a:endParaRPr lang="en-US" sz="837" dirty="0"/>
          </a:p>
        </p:txBody>
      </p:sp>
      <p:sp>
        <p:nvSpPr>
          <p:cNvPr id="19" name="Text 15"/>
          <p:cNvSpPr/>
          <p:nvPr/>
        </p:nvSpPr>
        <p:spPr>
          <a:xfrm>
            <a:off x="514350" y="2050256"/>
            <a:ext cx="4123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</a:t>
            </a:r>
            <a:endParaRPr lang="en-US" sz="837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443163"/>
            <a:ext cx="114300" cy="11430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400050" y="2393156"/>
            <a:ext cx="16389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Content Creator Protections:</a:t>
            </a:r>
            <a:endParaRPr lang="en-US" sz="837" dirty="0"/>
          </a:p>
        </p:txBody>
      </p:sp>
      <p:sp>
        <p:nvSpPr>
          <p:cNvPr id="22" name="Text 17"/>
          <p:cNvSpPr/>
          <p:nvPr/>
        </p:nvSpPr>
        <p:spPr>
          <a:xfrm>
            <a:off x="514350" y="2557463"/>
            <a:ext cx="3552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Use robots.txt to specify scraping permissions</a:t>
            </a:r>
            <a:endParaRPr lang="en-US" sz="837" dirty="0"/>
          </a:p>
        </p:txBody>
      </p:sp>
      <p:sp>
        <p:nvSpPr>
          <p:cNvPr id="23" name="Text 18"/>
          <p:cNvSpPr/>
          <p:nvPr/>
        </p:nvSpPr>
        <p:spPr>
          <a:xfrm>
            <a:off x="514350" y="2786063"/>
            <a:ext cx="3552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Implement technical measures to prevent unauthorized scraping</a:t>
            </a:r>
            <a:endParaRPr lang="en-US" sz="837" dirty="0"/>
          </a:p>
        </p:txBody>
      </p:sp>
      <p:sp>
        <p:nvSpPr>
          <p:cNvPr id="24" name="Text 19"/>
          <p:cNvSpPr/>
          <p:nvPr/>
        </p:nvSpPr>
        <p:spPr>
          <a:xfrm>
            <a:off x="514350" y="3014663"/>
            <a:ext cx="35527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Consider licensing content through official channels</a:t>
            </a:r>
            <a:endParaRPr lang="en-US" sz="837" dirty="0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414713"/>
            <a:ext cx="142875" cy="114300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428625" y="3364706"/>
            <a:ext cx="15156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Regulatory Developments:</a:t>
            </a:r>
            <a:endParaRPr lang="en-US" sz="837" dirty="0"/>
          </a:p>
        </p:txBody>
      </p:sp>
      <p:sp>
        <p:nvSpPr>
          <p:cNvPr id="27" name="Text 21"/>
          <p:cNvSpPr/>
          <p:nvPr/>
        </p:nvSpPr>
        <p:spPr>
          <a:xfrm>
            <a:off x="1944244" y="3364706"/>
            <a:ext cx="21113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EU AI Act places legal obligations on AI </a:t>
            </a:r>
            <a:endParaRPr lang="en-US" sz="837" dirty="0"/>
          </a:p>
        </p:txBody>
      </p:sp>
      <p:sp>
        <p:nvSpPr>
          <p:cNvPr id="28" name="Text 22"/>
          <p:cNvSpPr/>
          <p:nvPr/>
        </p:nvSpPr>
        <p:spPr>
          <a:xfrm>
            <a:off x="428625" y="3536156"/>
            <a:ext cx="33674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models regarding copyrighted works; U.S. lawmakers debating </a:t>
            </a:r>
            <a:endParaRPr lang="en-US" sz="837" dirty="0"/>
          </a:p>
        </p:txBody>
      </p:sp>
      <p:sp>
        <p:nvSpPr>
          <p:cNvPr id="29" name="Text 23"/>
          <p:cNvSpPr/>
          <p:nvPr/>
        </p:nvSpPr>
        <p:spPr>
          <a:xfrm>
            <a:off x="428625" y="3707606"/>
            <a:ext cx="14348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compensation frameworks</a:t>
            </a:r>
            <a:endParaRPr lang="en-US" sz="837" dirty="0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4043363"/>
            <a:ext cx="114300" cy="1143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400050" y="3993356"/>
            <a:ext cx="9049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Outlook:</a:t>
            </a:r>
            <a:endParaRPr lang="en-US" sz="837" dirty="0"/>
          </a:p>
        </p:txBody>
      </p:sp>
      <p:sp>
        <p:nvSpPr>
          <p:cNvPr id="32" name="Text 25"/>
          <p:cNvSpPr/>
          <p:nvPr/>
        </p:nvSpPr>
        <p:spPr>
          <a:xfrm>
            <a:off x="1304962" y="3993356"/>
            <a:ext cx="30191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Expect more specific regulations, industry standards for </a:t>
            </a:r>
            <a:endParaRPr lang="en-US" sz="837" dirty="0"/>
          </a:p>
        </p:txBody>
      </p:sp>
      <p:sp>
        <p:nvSpPr>
          <p:cNvPr id="33" name="Text 26"/>
          <p:cNvSpPr/>
          <p:nvPr/>
        </p:nvSpPr>
        <p:spPr>
          <a:xfrm>
            <a:off x="400050" y="4164806"/>
            <a:ext cx="40511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data collection, and established licensing models for AI training data</a:t>
            </a:r>
            <a:endParaRPr lang="en-US" sz="837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2139330"/>
            <a:ext cx="3571875" cy="14791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 and Future Outlook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0050" y="850106"/>
            <a:ext cx="11654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Legal Principles: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565458" y="850106"/>
            <a:ext cx="26522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Recent court decisions have narrowed the CFAA's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00050" y="1021556"/>
            <a:ext cx="36149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scope, establishing that scraping publicly available data is generally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00050" y="1193006"/>
            <a:ext cx="30473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permissible, even when against website terms of service.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876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478756"/>
            <a:ext cx="9934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Emerging Trends: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393450" y="1478756"/>
            <a:ext cx="2901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Courts are increasingly distinguishing between public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400050" y="1650206"/>
            <a:ext cx="3833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password-protected data, focusing on technological barriers rather 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400050" y="1821656"/>
            <a:ext cx="12566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than contractual terms.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157413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00050" y="2107406"/>
            <a:ext cx="17244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 for Compliance: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571500" y="2328863"/>
            <a:ext cx="21311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Respect robots.txt directives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571500" y="2528888"/>
            <a:ext cx="21311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reasonable rate limiting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571500" y="2728913"/>
            <a:ext cx="21311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Prioritize data privacy and security</a:t>
            </a:r>
            <a:endParaRPr lang="en-US" sz="837" dirty="0"/>
          </a:p>
        </p:txBody>
      </p:sp>
      <p:sp>
        <p:nvSpPr>
          <p:cNvPr id="19" name="Text 13"/>
          <p:cNvSpPr/>
          <p:nvPr/>
        </p:nvSpPr>
        <p:spPr>
          <a:xfrm>
            <a:off x="571500" y="2928938"/>
            <a:ext cx="213112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 transparent about scraping activities</a:t>
            </a:r>
            <a:endParaRPr lang="en-US" sz="837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300413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00050" y="3250406"/>
            <a:ext cx="9049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Future Outlook: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1304962" y="3250406"/>
            <a:ext cx="31110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As web scraping technology evolves, expect more specific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400050" y="3421856"/>
            <a:ext cx="38928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regulations and guidelines. Companies should stay informed about legal </a:t>
            </a:r>
            <a:endParaRPr lang="en-US" sz="837" dirty="0"/>
          </a:p>
        </p:txBody>
      </p:sp>
      <p:sp>
        <p:nvSpPr>
          <p:cNvPr id="24" name="Text 17"/>
          <p:cNvSpPr/>
          <p:nvPr/>
        </p:nvSpPr>
        <p:spPr>
          <a:xfrm>
            <a:off x="400050" y="3593306"/>
            <a:ext cx="32437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developments and prioritize ethical data collection practices.</a:t>
            </a:r>
            <a:endParaRPr lang="en-US" sz="837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510847"/>
            <a:ext cx="3571875" cy="27361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Framework Overview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0050" y="850106"/>
            <a:ext cx="19146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Laws Affecting Web Scraping: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571500" y="1078706"/>
            <a:ext cx="21726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Fraud and Abuse Act (CFAA)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2744121" y="1078706"/>
            <a:ext cx="1140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U.S. law prohibiting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71500" y="1250156"/>
            <a:ext cx="22592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unauthorized access to computer systems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571500" y="1478756"/>
            <a:ext cx="8236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Copyright Law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1395152" y="1478756"/>
            <a:ext cx="20862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Protects original content on websites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71500" y="1707356"/>
            <a:ext cx="12288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Terms of Service (ToS)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1800365" y="1707356"/>
            <a:ext cx="23561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Contractual agreements that may prohibit </a:t>
            </a:r>
            <a:endParaRPr lang="en-US" sz="837" dirty="0"/>
          </a:p>
        </p:txBody>
      </p:sp>
      <p:sp>
        <p:nvSpPr>
          <p:cNvPr id="13" name="Text 9"/>
          <p:cNvSpPr/>
          <p:nvPr/>
        </p:nvSpPr>
        <p:spPr>
          <a:xfrm>
            <a:off x="571500" y="1878806"/>
            <a:ext cx="459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scraping</a:t>
            </a:r>
            <a:endParaRPr lang="en-US" sz="837" dirty="0"/>
          </a:p>
        </p:txBody>
      </p:sp>
      <p:sp>
        <p:nvSpPr>
          <p:cNvPr id="14" name="Text 10"/>
          <p:cNvSpPr/>
          <p:nvPr/>
        </p:nvSpPr>
        <p:spPr>
          <a:xfrm>
            <a:off x="571500" y="2107406"/>
            <a:ext cx="7343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Laws</a:t>
            </a:r>
            <a:endParaRPr lang="en-US" sz="837" dirty="0"/>
          </a:p>
        </p:txBody>
      </p:sp>
      <p:sp>
        <p:nvSpPr>
          <p:cNvPr id="15" name="Text 11"/>
          <p:cNvSpPr/>
          <p:nvPr/>
        </p:nvSpPr>
        <p:spPr>
          <a:xfrm>
            <a:off x="1305883" y="2107406"/>
            <a:ext cx="18526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GDPR (EU), CCPA (California), etc.</a:t>
            </a:r>
            <a:endParaRPr lang="en-US" sz="837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500313"/>
            <a:ext cx="114300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00050" y="2450306"/>
            <a:ext cx="146979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Jurisdictional Differences: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1869849" y="2450306"/>
            <a:ext cx="23997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Legal approaches vary significantly between 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400050" y="2621756"/>
            <a:ext cx="16378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U.S., EU, and other regions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957513"/>
            <a:ext cx="142875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8625" y="2907506"/>
            <a:ext cx="9281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Grey Area: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356754" y="2907506"/>
            <a:ext cx="26620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 scraping is not inherently illegal, but legality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28625" y="3078956"/>
            <a:ext cx="36371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depends on methods used and whether it breaks website's terms of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428625" y="3250406"/>
            <a:ext cx="3733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service</a:t>
            </a:r>
            <a:endParaRPr lang="en-US" sz="837" dirty="0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586163"/>
            <a:ext cx="114300" cy="1143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00050" y="3536156"/>
            <a:ext cx="7813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Recent Trend: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1181426" y="3536156"/>
            <a:ext cx="31044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Courts increasingly distinguish between scraping publicly </a:t>
            </a:r>
            <a:endParaRPr lang="en-US" sz="837" dirty="0"/>
          </a:p>
        </p:txBody>
      </p:sp>
      <p:sp>
        <p:nvSpPr>
          <p:cNvPr id="28" name="Text 21"/>
          <p:cNvSpPr/>
          <p:nvPr/>
        </p:nvSpPr>
        <p:spPr>
          <a:xfrm>
            <a:off x="400050" y="3707606"/>
            <a:ext cx="24639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available data vs. password-protected content</a:t>
            </a:r>
            <a:endParaRPr lang="en-US" sz="837" dirty="0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4294" y="1078707"/>
            <a:ext cx="4776311" cy="3261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Fraud and Abuse Act (CFAA)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14300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0050" y="850106"/>
            <a:ext cx="10040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Origin &amp; Purpose: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404082" y="850106"/>
            <a:ext cx="28563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Enacted in 1986 as an anti-hacking law that prohibits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00050" y="1021556"/>
            <a:ext cx="37371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accessing a computer "without authorization or exceeding authorized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00050" y="1193006"/>
            <a:ext cx="3944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access"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700088" y="141446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Originally focused on federal computers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700088" y="164306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Expanded to cover any computer used in interstate commerce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700088" y="1871663"/>
            <a:ext cx="37576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Now applies to most electronic devices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271713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0050" y="2221706"/>
            <a:ext cx="15684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Issue for Web Scraping: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1968494" y="2221706"/>
            <a:ext cx="10106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What constitutes "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2979139" y="2221706"/>
            <a:ext cx="11696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unauthorized access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4148789" y="2221706"/>
            <a:ext cx="1927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 or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400050" y="2393156"/>
            <a:ext cx="466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446708" y="2393156"/>
            <a:ext cx="16267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exceeding authorized access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2073446" y="2393156"/>
            <a:ext cx="96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"?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28913"/>
            <a:ext cx="114300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00050" y="2678906"/>
            <a:ext cx="15099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Traditional Interpretation: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1909976" y="2678906"/>
            <a:ext cx="21701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Violating a website's Terms of Service or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400050" y="2850356"/>
            <a:ext cx="33012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bypassing technical barriers (IP blocks) could violate the CFAA</a:t>
            </a:r>
            <a:endParaRPr lang="en-US" sz="837" dirty="0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186113"/>
            <a:ext cx="142875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28625" y="3136106"/>
            <a:ext cx="137137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Evolving Interpretation: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1800002" y="3136106"/>
            <a:ext cx="26522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Recent court decisions have narrowed the CFAA's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28625" y="3307556"/>
            <a:ext cx="23812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scope, particularly for publicly available data</a:t>
            </a:r>
            <a:endParaRPr lang="en-US" sz="837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539478"/>
            <a:ext cx="3571875" cy="26789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Ethical Considerations in Web Scraping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4287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625" y="850106"/>
            <a:ext cx="16338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Respect for Website Owners: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2062451" y="850106"/>
            <a:ext cx="23670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Website owners invest significant resources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428625" y="1021556"/>
            <a:ext cx="38373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 developing and maintaining their platforms. Ethical scraping involves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428625" y="1193006"/>
            <a:ext cx="295009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obtaining permission and adhering to terms of service.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876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478756"/>
            <a:ext cx="149265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Privacy and Security: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892703" y="1478756"/>
            <a:ext cx="25003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Responsibly manage collected data, especially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400050" y="1650206"/>
            <a:ext cx="35895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 or sensitive information. Comply with privacy regulations, 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400050" y="1821656"/>
            <a:ext cx="36524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anonymize personal data, and implement strong security measures.</a:t>
            </a:r>
            <a:endParaRPr lang="en-US" sz="83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157413"/>
            <a:ext cx="85725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371475" y="2107406"/>
            <a:ext cx="15492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Transparency and Honesty: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1920720" y="2107406"/>
            <a:ext cx="219148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 transparent about scraping activities, 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371475" y="2278856"/>
            <a:ext cx="3949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including purpose, methods, and data usage. Accurate information builds 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371475" y="2450306"/>
            <a:ext cx="187498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trust and reduces ethical concerns.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2786063"/>
            <a:ext cx="142875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28625" y="2736056"/>
            <a:ext cx="16186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Responsible Data Collection: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2047242" y="2736056"/>
            <a:ext cx="221068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Only scrape necessary data, avoid server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428625" y="2907506"/>
            <a:ext cx="38324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overloading, respect robots.txt directives, and avoid deceptive practices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428625" y="3078956"/>
            <a:ext cx="20757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like IP rotation or user-agent spoofing.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874844"/>
            <a:ext cx="3571875" cy="20081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Best Practices for Legal Compliance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4287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625" y="850106"/>
            <a:ext cx="13904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Respect Robots.txt Files: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542925" y="1014413"/>
            <a:ext cx="39147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Honor directives that guide web crawlers on which parts of a site to avoid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42925" y="1414463"/>
            <a:ext cx="3914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Check robots.txt before scraping any website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814513"/>
            <a:ext cx="128588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4338" y="1764506"/>
            <a:ext cx="1468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 Rate Limiting: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528638" y="1928813"/>
            <a:ext cx="30225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Avoid overloading servers with excessive requests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528638" y="2157413"/>
            <a:ext cx="30225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Space out requests with reasonable delays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528638" y="2386013"/>
            <a:ext cx="30225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Consider using APIs when available instead of scraping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786063"/>
            <a:ext cx="85725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71475" y="2736056"/>
            <a:ext cx="166033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Terms of Service Compliance: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485775" y="2900363"/>
            <a:ext cx="31039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Review website ToS before scraping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485775" y="3128963"/>
            <a:ext cx="31039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Seek permission when required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485775" y="3357563"/>
            <a:ext cx="310393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Be aware of different legal interpretations by jurisdiction</a:t>
            </a:r>
            <a:endParaRPr lang="en-US" sz="837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757613"/>
            <a:ext cx="142875" cy="11430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428625" y="3707606"/>
            <a:ext cx="15297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Technical Implementation:</a:t>
            </a:r>
            <a:endParaRPr lang="en-US" sz="837" dirty="0"/>
          </a:p>
        </p:txBody>
      </p:sp>
      <p:sp>
        <p:nvSpPr>
          <p:cNvPr id="20" name="Text 13"/>
          <p:cNvSpPr/>
          <p:nvPr/>
        </p:nvSpPr>
        <p:spPr>
          <a:xfrm>
            <a:off x="542925" y="3871913"/>
            <a:ext cx="2753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Use proper user agent identification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542925" y="4100513"/>
            <a:ext cx="2753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Avoid deceptive practices like user agent spoofing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542925" y="4329113"/>
            <a:ext cx="2753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Cache results to minimize repeat requests</a:t>
            </a:r>
            <a:endParaRPr lang="en-US" sz="837" dirty="0"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3500" y="1835944"/>
            <a:ext cx="3314700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hiQ Labs v. LinkedIn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8572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71475" y="850106"/>
            <a:ext cx="7233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Background: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094780" y="850106"/>
            <a:ext cx="333802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hiQ Labs, a data analytics company, scraped publicly available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371475" y="1021556"/>
            <a:ext cx="3754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LinkedIn profiles to provide workforce analytics services to businesses </a:t>
            </a:r>
            <a:endParaRPr lang="en-US" sz="83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357313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00050" y="1307306"/>
            <a:ext cx="7119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Dispute:</a:t>
            </a:r>
            <a:endParaRPr lang="en-US" sz="837" dirty="0"/>
          </a:p>
        </p:txBody>
      </p:sp>
      <p:sp>
        <p:nvSpPr>
          <p:cNvPr id="10" name="Text 5"/>
          <p:cNvSpPr/>
          <p:nvPr/>
        </p:nvSpPr>
        <p:spPr>
          <a:xfrm>
            <a:off x="700088" y="1528763"/>
            <a:ext cx="29515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LinkedIn sent cease-and-desist letter to hiQ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700088" y="1757363"/>
            <a:ext cx="29515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LinkedIn implemented technical measures to block hiQ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700088" y="1985963"/>
            <a:ext cx="29515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hiQ filed lawsuit seeking injunction against LinkedIn</a:t>
            </a:r>
            <a:endParaRPr lang="en-US" sz="837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386013"/>
            <a:ext cx="114300" cy="114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00050" y="2336006"/>
            <a:ext cx="1009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Arguments:</a:t>
            </a:r>
            <a:endParaRPr lang="en-US" sz="837" dirty="0"/>
          </a:p>
        </p:txBody>
      </p:sp>
      <p:sp>
        <p:nvSpPr>
          <p:cNvPr id="15" name="Text 9"/>
          <p:cNvSpPr/>
          <p:nvPr/>
        </p:nvSpPr>
        <p:spPr>
          <a:xfrm>
            <a:off x="571500" y="2564606"/>
            <a:ext cx="5374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LinkedIn:</a:t>
            </a:r>
            <a:endParaRPr lang="en-US" sz="837" dirty="0"/>
          </a:p>
        </p:txBody>
      </p:sp>
      <p:sp>
        <p:nvSpPr>
          <p:cNvPr id="16" name="Text 10"/>
          <p:cNvSpPr/>
          <p:nvPr/>
        </p:nvSpPr>
        <p:spPr>
          <a:xfrm>
            <a:off x="1108956" y="2564606"/>
            <a:ext cx="29420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Claimed CFAA violation and breach of Terms of Service</a:t>
            </a:r>
            <a:endParaRPr lang="en-US" sz="837" dirty="0"/>
          </a:p>
        </p:txBody>
      </p:sp>
      <p:sp>
        <p:nvSpPr>
          <p:cNvPr id="17" name="Text 11"/>
          <p:cNvSpPr/>
          <p:nvPr/>
        </p:nvSpPr>
        <p:spPr>
          <a:xfrm>
            <a:off x="571500" y="2764631"/>
            <a:ext cx="2335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hiQ: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805039" y="2764631"/>
            <a:ext cx="35778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Argued data was public and anti-competitive behavior by LinkedIn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128963"/>
            <a:ext cx="142875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28625" y="3078956"/>
            <a:ext cx="8657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Court Decision: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1294358" y="3078956"/>
            <a:ext cx="30018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Ninth Circuit ruled in favor of hiQ, finding that the CFAA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428625" y="3250406"/>
            <a:ext cx="37535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does not prohibit accessing publicly available data, even when against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428625" y="3421856"/>
            <a:ext cx="75885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website terms 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757613"/>
            <a:ext cx="114300" cy="1143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400050" y="3707606"/>
            <a:ext cx="7210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Significance:</a:t>
            </a:r>
            <a:endParaRPr lang="en-US" sz="837" dirty="0"/>
          </a:p>
        </p:txBody>
      </p:sp>
      <p:sp>
        <p:nvSpPr>
          <p:cNvPr id="26" name="Text 18"/>
          <p:cNvSpPr/>
          <p:nvPr/>
        </p:nvSpPr>
        <p:spPr>
          <a:xfrm>
            <a:off x="1121066" y="3707606"/>
            <a:ext cx="296688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Established important precedent that scraping publicly </a:t>
            </a:r>
            <a:endParaRPr lang="en-US" sz="837" dirty="0"/>
          </a:p>
        </p:txBody>
      </p:sp>
      <p:sp>
        <p:nvSpPr>
          <p:cNvPr id="27" name="Text 19"/>
          <p:cNvSpPr/>
          <p:nvPr/>
        </p:nvSpPr>
        <p:spPr>
          <a:xfrm>
            <a:off x="400050" y="3879056"/>
            <a:ext cx="19573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available data is not a CFAA violation </a:t>
            </a:r>
            <a:endParaRPr lang="en-US" sz="837" dirty="0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4913" y="1688297"/>
            <a:ext cx="3571875" cy="23812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Van Buren v. United States (2021)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00013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5763" y="850106"/>
            <a:ext cx="7233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Background: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1109067" y="850106"/>
            <a:ext cx="30558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Nathan Van Buren, a former police officer, was convicted 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385763" y="1021556"/>
            <a:ext cx="38365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under the CFAA for accessing a law enforcement database for improper 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385763" y="1193006"/>
            <a:ext cx="334740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purposes, despite having authorization to access the database</a:t>
            </a:r>
            <a:endParaRPr lang="en-US" sz="837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528763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0050" y="1478756"/>
            <a:ext cx="128727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Supreme Court Ruling:</a:t>
            </a:r>
            <a:endParaRPr lang="en-US" sz="837" dirty="0"/>
          </a:p>
        </p:txBody>
      </p:sp>
      <p:sp>
        <p:nvSpPr>
          <p:cNvPr id="11" name="Text 6"/>
          <p:cNvSpPr/>
          <p:nvPr/>
        </p:nvSpPr>
        <p:spPr>
          <a:xfrm>
            <a:off x="1687320" y="1478756"/>
            <a:ext cx="2626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a </a:t>
            </a:r>
            <a:endParaRPr lang="en-US" sz="837" dirty="0"/>
          </a:p>
        </p:txBody>
      </p:sp>
      <p:sp>
        <p:nvSpPr>
          <p:cNvPr id="12" name="Text 7"/>
          <p:cNvSpPr/>
          <p:nvPr/>
        </p:nvSpPr>
        <p:spPr>
          <a:xfrm>
            <a:off x="1949993" y="1478756"/>
            <a:ext cx="6683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6-3 decision</a:t>
            </a:r>
            <a:endParaRPr lang="en-US" sz="837" dirty="0"/>
          </a:p>
        </p:txBody>
      </p:sp>
      <p:sp>
        <p:nvSpPr>
          <p:cNvPr id="13" name="Text 8"/>
          <p:cNvSpPr/>
          <p:nvPr/>
        </p:nvSpPr>
        <p:spPr>
          <a:xfrm>
            <a:off x="2618324" y="1478756"/>
            <a:ext cx="163689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the Court ruled that the CFAA 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400050" y="1650206"/>
            <a:ext cx="402062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does not criminalize the misuse of information one is otherwise authorized 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400050" y="1821656"/>
            <a:ext cx="4879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 access</a:t>
            </a:r>
            <a:endParaRPr lang="en-US" sz="837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157413"/>
            <a:ext cx="12858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14338" y="2107406"/>
            <a:ext cx="19171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"Gates-Up-or-Down" Analogy:</a:t>
            </a:r>
            <a:endParaRPr lang="en-US" sz="837" dirty="0"/>
          </a:p>
        </p:txBody>
      </p:sp>
      <p:sp>
        <p:nvSpPr>
          <p:cNvPr id="18" name="Text 12"/>
          <p:cNvSpPr/>
          <p:nvPr/>
        </p:nvSpPr>
        <p:spPr>
          <a:xfrm>
            <a:off x="585788" y="2328863"/>
            <a:ext cx="3871913" cy="514350"/>
          </a:xfrm>
          <a:prstGeom prst="rect">
            <a:avLst/>
          </a:prstGeom>
          <a:noFill/>
          <a:ln/>
        </p:spPr>
        <p:txBody>
          <a:bodyPr wrap="square" lIns="136017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i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If the "gate is up," the individual has authorization to access information regardless of purpose. If the "gate is down," accessing would violate the CFAA.</a:t>
            </a:r>
            <a:endParaRPr lang="en-US" sz="837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071813"/>
            <a:ext cx="114300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00050" y="3021806"/>
            <a:ext cx="1417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 on Web Scraping:</a:t>
            </a:r>
            <a:endParaRPr lang="en-US" sz="837" dirty="0"/>
          </a:p>
        </p:txBody>
      </p:sp>
      <p:sp>
        <p:nvSpPr>
          <p:cNvPr id="21" name="Text 14"/>
          <p:cNvSpPr/>
          <p:nvPr/>
        </p:nvSpPr>
        <p:spPr>
          <a:xfrm>
            <a:off x="1817275" y="3021806"/>
            <a:ext cx="22720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Narrowed CFAA scope to situations where </a:t>
            </a:r>
            <a:endParaRPr lang="en-US" sz="837" dirty="0"/>
          </a:p>
        </p:txBody>
      </p:sp>
      <p:sp>
        <p:nvSpPr>
          <p:cNvPr id="22" name="Text 15"/>
          <p:cNvSpPr/>
          <p:nvPr/>
        </p:nvSpPr>
        <p:spPr>
          <a:xfrm>
            <a:off x="400050" y="3193256"/>
            <a:ext cx="392311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someone breaches a technological barrier they're not authorized to pass, </a:t>
            </a:r>
            <a:endParaRPr lang="en-US" sz="837" dirty="0"/>
          </a:p>
        </p:txBody>
      </p:sp>
      <p:sp>
        <p:nvSpPr>
          <p:cNvPr id="23" name="Text 16"/>
          <p:cNvSpPr/>
          <p:nvPr/>
        </p:nvSpPr>
        <p:spPr>
          <a:xfrm>
            <a:off x="400050" y="3364706"/>
            <a:ext cx="380471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providing stronger legal foundation for scraping publicly available data</a:t>
            </a:r>
            <a:endParaRPr lang="en-US" sz="837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819" y="1878806"/>
            <a:ext cx="2786063" cy="20002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Study: Meta v. Bright Data (2024)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28600" y="842963"/>
            <a:ext cx="8686800" cy="285750"/>
          </a:xfrm>
          <a:prstGeom prst="rect">
            <a:avLst/>
          </a:prstGeom>
          <a:solidFill>
            <a:srgbClr val="3498DB">
              <a:alpha val="1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28600" y="842963"/>
            <a:ext cx="21431" cy="285750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6" name="Text 3"/>
          <p:cNvSpPr/>
          <p:nvPr/>
        </p:nvSpPr>
        <p:spPr>
          <a:xfrm>
            <a:off x="342900" y="907256"/>
            <a:ext cx="214061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Case No. 3:23-cv-00077-EMC (N.D. Cal.)</a:t>
            </a:r>
            <a:endParaRPr lang="en-US" sz="837" dirty="0"/>
          </a:p>
        </p:txBody>
      </p:sp>
      <p:sp>
        <p:nvSpPr>
          <p:cNvPr id="7" name="Text 4"/>
          <p:cNvSpPr/>
          <p:nvPr/>
        </p:nvSpPr>
        <p:spPr>
          <a:xfrm>
            <a:off x="2483514" y="907256"/>
            <a:ext cx="218074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| January 23, 2024 | Judge Edward Chen </a:t>
            </a:r>
            <a:endParaRPr lang="en-US" sz="83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300163"/>
            <a:ext cx="142875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28625" y="1250156"/>
            <a:ext cx="4341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Parties: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862747" y="1250156"/>
            <a:ext cx="31683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Meta Platforms Inc. v. Bright Data Ltd. (company providing 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428625" y="1421606"/>
            <a:ext cx="34453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scraping infrastructure and data from publicly available sources)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1757363"/>
            <a:ext cx="114300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0050" y="1707356"/>
            <a:ext cx="100905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Legal Arguments: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71500" y="1935956"/>
            <a:ext cx="9034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Meta's Position: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571500" y="1935956"/>
            <a:ext cx="3536463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Terms prohibited both logged-on and logged-off scraping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71500" y="2307431"/>
            <a:ext cx="12720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Bright Data's Position: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1843562" y="2307431"/>
            <a:ext cx="254376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Terms apply only to data behind password wall</a:t>
            </a:r>
            <a:endParaRPr lang="en-US" sz="837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671763"/>
            <a:ext cx="142875" cy="11430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28625" y="2621756"/>
            <a:ext cx="8657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Court Decision:</a:t>
            </a:r>
            <a:endParaRPr lang="en-US" sz="837" dirty="0"/>
          </a:p>
        </p:txBody>
      </p:sp>
      <p:sp>
        <p:nvSpPr>
          <p:cNvPr id="20" name="Text 14"/>
          <p:cNvSpPr/>
          <p:nvPr/>
        </p:nvSpPr>
        <p:spPr>
          <a:xfrm>
            <a:off x="1294358" y="2621756"/>
            <a:ext cx="310016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Ruled in favor of Bright Data, finding "Bright Data did not 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428625" y="2793206"/>
            <a:ext cx="36020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'use' Facebook and Instagram when it engaged in public logged-off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428625" y="2964656"/>
            <a:ext cx="50600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scraping"</a:t>
            </a:r>
            <a:endParaRPr lang="en-US" sz="837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300413"/>
            <a:ext cx="114300" cy="1143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00050" y="3250406"/>
            <a:ext cx="7210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Significance:</a:t>
            </a:r>
            <a:endParaRPr lang="en-US" sz="837" dirty="0"/>
          </a:p>
        </p:txBody>
      </p:sp>
      <p:sp>
        <p:nvSpPr>
          <p:cNvPr id="25" name="Text 18"/>
          <p:cNvSpPr/>
          <p:nvPr/>
        </p:nvSpPr>
        <p:spPr>
          <a:xfrm>
            <a:off x="1121066" y="3250406"/>
            <a:ext cx="294838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Makes scraping publicly available data on social media 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400050" y="3421856"/>
            <a:ext cx="365453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platforms significantly less risky; challenges Meta's ability to prevent </a:t>
            </a:r>
            <a:endParaRPr lang="en-US" sz="837" dirty="0"/>
          </a:p>
        </p:txBody>
      </p:sp>
      <p:sp>
        <p:nvSpPr>
          <p:cNvPr id="27" name="Text 20"/>
          <p:cNvSpPr/>
          <p:nvPr/>
        </p:nvSpPr>
        <p:spPr>
          <a:xfrm>
            <a:off x="400050" y="3593306"/>
            <a:ext cx="262708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scraping of public data through ToS enforcement</a:t>
            </a:r>
            <a:endParaRPr lang="en-US" sz="837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4913" y="1650206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8600" y="228600"/>
            <a:ext cx="8686800" cy="457200"/>
          </a:xfrm>
          <a:prstGeom prst="rect">
            <a:avLst/>
          </a:prstGeom>
          <a:noFill/>
          <a:ln/>
        </p:spPr>
        <p:txBody>
          <a:bodyPr wrap="none" lIns="0" tIns="0" rIns="0" bIns="68072" rtlCol="0" anchor="ctr">
            <a:spAutoFit/>
          </a:bodyPr>
          <a:lstStyle/>
          <a:p>
            <a:pPr marL="0" indent="0">
              <a:buNone/>
            </a:pPr>
            <a:r>
              <a:rPr lang="en-US" sz="2025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Other Notable Legal Cases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900113"/>
            <a:ext cx="142875" cy="114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8625" y="842963"/>
            <a:ext cx="36428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Craigslist v. 3Taps (2012)</a:t>
            </a:r>
            <a:endParaRPr lang="en-US" sz="837" dirty="0"/>
          </a:p>
        </p:txBody>
      </p:sp>
      <p:sp>
        <p:nvSpPr>
          <p:cNvPr id="6" name="Text 2"/>
          <p:cNvSpPr/>
          <p:nvPr/>
        </p:nvSpPr>
        <p:spPr>
          <a:xfrm>
            <a:off x="542925" y="1042988"/>
            <a:ext cx="35285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3Taps scraped Craigslist housing ads despite IP blocks</a:t>
            </a:r>
            <a:endParaRPr lang="en-US" sz="837" dirty="0"/>
          </a:p>
        </p:txBody>
      </p:sp>
      <p:sp>
        <p:nvSpPr>
          <p:cNvPr id="7" name="Text 3"/>
          <p:cNvSpPr/>
          <p:nvPr/>
        </p:nvSpPr>
        <p:spPr>
          <a:xfrm>
            <a:off x="542925" y="1271588"/>
            <a:ext cx="35285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Court ruled IP blocks constitute access revocation under CFAA</a:t>
            </a:r>
            <a:endParaRPr lang="en-US" sz="837" dirty="0"/>
          </a:p>
        </p:txBody>
      </p:sp>
      <p:sp>
        <p:nvSpPr>
          <p:cNvPr id="8" name="Text 4"/>
          <p:cNvSpPr/>
          <p:nvPr/>
        </p:nvSpPr>
        <p:spPr>
          <a:xfrm>
            <a:off x="542925" y="1507331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9" name="Text 5"/>
          <p:cNvSpPr/>
          <p:nvPr/>
        </p:nvSpPr>
        <p:spPr>
          <a:xfrm>
            <a:off x="615646" y="1507331"/>
            <a:ext cx="6124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Precedent:</a:t>
            </a:r>
            <a:endParaRPr lang="en-US" sz="837" dirty="0"/>
          </a:p>
        </p:txBody>
      </p:sp>
      <p:sp>
        <p:nvSpPr>
          <p:cNvPr id="10" name="Text 6"/>
          <p:cNvSpPr/>
          <p:nvPr/>
        </p:nvSpPr>
        <p:spPr>
          <a:xfrm>
            <a:off x="1228083" y="1507331"/>
            <a:ext cx="275623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Using proxies to bypass IP blocks may violate CFAA</a:t>
            </a:r>
            <a:endParaRPr lang="en-US" sz="837" dirty="0"/>
          </a:p>
        </p:txBody>
      </p:sp>
      <p:sp>
        <p:nvSpPr>
          <p:cNvPr id="11" name="Text 7"/>
          <p:cNvSpPr/>
          <p:nvPr/>
        </p:nvSpPr>
        <p:spPr>
          <a:xfrm>
            <a:off x="542925" y="1728788"/>
            <a:ext cx="352856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Settled for $1 million (donated to Electronic Frontier Foundation)</a:t>
            </a:r>
            <a:endParaRPr lang="en-US" sz="83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128838"/>
            <a:ext cx="14287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28625" y="2071688"/>
            <a:ext cx="40290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Ryanair v. PR Aviation (European Court of Justice)</a:t>
            </a:r>
            <a:endParaRPr lang="en-US" sz="837" dirty="0"/>
          </a:p>
        </p:txBody>
      </p:sp>
      <p:sp>
        <p:nvSpPr>
          <p:cNvPr id="14" name="Text 9"/>
          <p:cNvSpPr/>
          <p:nvPr/>
        </p:nvSpPr>
        <p:spPr>
          <a:xfrm>
            <a:off x="542925" y="2271713"/>
            <a:ext cx="3914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PR Aviation scraped flight prices from Ryanair's website</a:t>
            </a:r>
            <a:endParaRPr lang="en-US" sz="837" dirty="0"/>
          </a:p>
        </p:txBody>
      </p:sp>
      <p:sp>
        <p:nvSpPr>
          <p:cNvPr id="15" name="Text 10"/>
          <p:cNvSpPr/>
          <p:nvPr/>
        </p:nvSpPr>
        <p:spPr>
          <a:xfrm>
            <a:off x="542925" y="2500313"/>
            <a:ext cx="39147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EUCJ ruled owners of public databases can impose access restrictions</a:t>
            </a:r>
            <a:endParaRPr lang="en-US" sz="837" dirty="0"/>
          </a:p>
        </p:txBody>
      </p:sp>
      <p:sp>
        <p:nvSpPr>
          <p:cNvPr id="16" name="Text 11"/>
          <p:cNvSpPr/>
          <p:nvPr/>
        </p:nvSpPr>
        <p:spPr>
          <a:xfrm>
            <a:off x="542925" y="2736056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17" name="Text 12"/>
          <p:cNvSpPr/>
          <p:nvPr/>
        </p:nvSpPr>
        <p:spPr>
          <a:xfrm>
            <a:off x="615646" y="2736056"/>
            <a:ext cx="61243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Precedent: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1228083" y="2736056"/>
            <a:ext cx="29661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EU, Terms of Service restrictions on scraping may be </a:t>
            </a:r>
            <a:endParaRPr lang="en-US" sz="837" dirty="0"/>
          </a:p>
        </p:txBody>
      </p:sp>
      <p:sp>
        <p:nvSpPr>
          <p:cNvPr id="19" name="Text 14"/>
          <p:cNvSpPr/>
          <p:nvPr/>
        </p:nvSpPr>
        <p:spPr>
          <a:xfrm>
            <a:off x="542925" y="2907506"/>
            <a:ext cx="63621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enforceable</a:t>
            </a:r>
            <a:endParaRPr lang="en-US" sz="837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300413"/>
            <a:ext cx="142875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428625" y="3243263"/>
            <a:ext cx="38171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3498DB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Cambridge Analytica and Facebook (2018)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42925" y="3443288"/>
            <a:ext cx="37028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Cambridge Analytica obtained data from millions of Facebook users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542925" y="3671888"/>
            <a:ext cx="37028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Led to investigations, congressional hearings, and legal action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542925" y="3907631"/>
            <a:ext cx="72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• </a:t>
            </a:r>
            <a:endParaRPr lang="en-US" sz="837" dirty="0"/>
          </a:p>
        </p:txBody>
      </p:sp>
      <p:sp>
        <p:nvSpPr>
          <p:cNvPr id="25" name="Text 19"/>
          <p:cNvSpPr/>
          <p:nvPr/>
        </p:nvSpPr>
        <p:spPr>
          <a:xfrm>
            <a:off x="615646" y="3907631"/>
            <a:ext cx="4390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b="1" dirty="0">
                <a:solidFill>
                  <a:srgbClr val="E74C3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Impact:</a:t>
            </a:r>
            <a:endParaRPr lang="en-US" sz="837" dirty="0"/>
          </a:p>
        </p:txBody>
      </p:sp>
      <p:sp>
        <p:nvSpPr>
          <p:cNvPr id="26" name="Text 20"/>
          <p:cNvSpPr/>
          <p:nvPr/>
        </p:nvSpPr>
        <p:spPr>
          <a:xfrm>
            <a:off x="1054680" y="3907631"/>
            <a:ext cx="31383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37" dirty="0">
                <a:solidFill>
                  <a:srgbClr val="ECF0F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Increased regulatory oversight of data collection practices</a:t>
            </a:r>
            <a:endParaRPr lang="en-US" sz="837" dirty="0"/>
          </a:p>
        </p:txBody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913" y="1874788"/>
            <a:ext cx="3571875" cy="20082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2014</Words>
  <Application>Microsoft Office PowerPoint</Application>
  <PresentationFormat>On-screen Show (16:9)</PresentationFormat>
  <Paragraphs>324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Arun Ayyar</cp:lastModifiedBy>
  <cp:revision>3</cp:revision>
  <dcterms:created xsi:type="dcterms:W3CDTF">2025-09-01T09:33:53Z</dcterms:created>
  <dcterms:modified xsi:type="dcterms:W3CDTF">2025-09-02T08:06:34Z</dcterms:modified>
</cp:coreProperties>
</file>